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3" r:id="rId7"/>
    <p:sldId id="275" r:id="rId8"/>
    <p:sldId id="276" r:id="rId9"/>
    <p:sldId id="274" r:id="rId10"/>
    <p:sldId id="265" r:id="rId11"/>
    <p:sldId id="258" r:id="rId12"/>
    <p:sldId id="266" r:id="rId13"/>
    <p:sldId id="267" r:id="rId14"/>
    <p:sldId id="268" r:id="rId15"/>
    <p:sldId id="269" r:id="rId16"/>
    <p:sldId id="271" r:id="rId17"/>
    <p:sldId id="277" r:id="rId18"/>
    <p:sldId id="278" r:id="rId19"/>
    <p:sldId id="272" r:id="rId20"/>
    <p:sldId id="27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A7"/>
    <a:srgbClr val="A11801"/>
    <a:srgbClr val="7E246B"/>
    <a:srgbClr val="FFFF99"/>
    <a:srgbClr val="AB1141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9F202-B2EC-43CC-B701-FAB8373165E7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B6E28-82DF-44A6-9209-7FDC42C1D8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62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5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3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2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5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25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0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4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1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6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1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3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2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8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5D1F2-E624-4059-80E5-80430F133C4B}" type="datetimeFigureOut">
              <a:rPr lang="it-IT" smtClean="0"/>
              <a:t>23/05/2015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73BC7C-0070-4234-A4AF-B399079853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95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571501"/>
            <a:ext cx="9144000" cy="2227262"/>
          </a:xfrm>
        </p:spPr>
        <p:txBody>
          <a:bodyPr>
            <a:noAutofit/>
          </a:bodyPr>
          <a:lstStyle/>
          <a:p>
            <a:pPr algn="ctr"/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DD 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ORTA DI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ATELLA       </a:t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it-IT" sz="2000" b="1" i="1" cap="all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sCUOLA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DELL’INFANZIA  “R.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AGAZZI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”</a:t>
            </a:r>
            <a: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A.S.2014/15</a:t>
            </a:r>
            <a: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“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NON VOGLIAMO LA GUERRA…SEMINIAMO LA PACE”</a:t>
            </a:r>
            <a:endParaRPr lang="it-IT" sz="20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2933700"/>
            <a:ext cx="9144000" cy="36703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33700"/>
            <a:ext cx="3994150" cy="3306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La vita è bella - colonna sonora del film di Benigni - musica di Nicola Piova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La vita è bella - colonna sonora del film di Benigni - musica di Nicola Piovan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0100" y="3124200"/>
            <a:ext cx="520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929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AB1141"/>
                </a:solidFill>
              </a:rPr>
              <a:t>I bambini ai tempi della guerra, giocavano così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5398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4406900"/>
            <a:ext cx="8596667" cy="960438"/>
          </a:xfrm>
        </p:spPr>
        <p:txBody>
          <a:bodyPr>
            <a:normAutofit/>
          </a:bodyPr>
          <a:lstStyle/>
          <a:p>
            <a:r>
              <a:rPr lang="it-IT" sz="5400" i="1" dirty="0" smtClean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Le storie più belle</a:t>
            </a:r>
            <a:endParaRPr lang="it-IT" sz="5400" i="1" dirty="0">
              <a:solidFill>
                <a:schemeClr val="accent1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7334" y="5118100"/>
            <a:ext cx="8596667" cy="153670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 </a:t>
            </a:r>
            <a:r>
              <a:rPr lang="it-IT" sz="4000" dirty="0" smtClean="0">
                <a:solidFill>
                  <a:srgbClr val="002060"/>
                </a:solidFill>
                <a:latin typeface="Freestyle Script" panose="030804020302050B0404" pitchFamily="66" charset="0"/>
              </a:rPr>
              <a:t>Una nota storia di Mario Lodi racconta di bambini che volevano a tutti i costi impedire la guerra….e trovarono la soluzione caricando i cannoni di fiori e caramelle…..</a:t>
            </a:r>
            <a:endParaRPr lang="it-IT" sz="4000" dirty="0">
              <a:solidFill>
                <a:srgbClr val="002060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466418" y="666803"/>
            <a:ext cx="4720166" cy="211156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520">
            <a:off x="5390939" y="1392386"/>
            <a:ext cx="3793068" cy="28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00">
        <p14:shred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23" y="1308101"/>
            <a:ext cx="5196152" cy="37338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4400" dirty="0" smtClean="0">
                <a:latin typeface="French Script MT" panose="03020402040607040605" pitchFamily="66" charset="0"/>
              </a:rPr>
              <a:t>La bomba «intelligente» che fa ridere la gente!!!</a:t>
            </a:r>
            <a:endParaRPr lang="it-IT" sz="44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8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400" b="1" i="1" dirty="0" smtClean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</a:rPr>
              <a:t>Colui che ha combattuto la guerra senza armi</a:t>
            </a:r>
            <a:endParaRPr lang="it-IT" sz="4400" b="1" i="1" dirty="0">
              <a:solidFill>
                <a:schemeClr val="accent2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r="8269" b="26607"/>
          <a:stretch/>
        </p:blipFill>
        <p:spPr>
          <a:xfrm>
            <a:off x="343917" y="2120900"/>
            <a:ext cx="7956176" cy="4191000"/>
          </a:xfrm>
        </p:spPr>
      </p:pic>
    </p:spTree>
    <p:extLst>
      <p:ext uri="{BB962C8B-B14F-4D97-AF65-F5344CB8AC3E}">
        <p14:creationId xmlns:p14="http://schemas.microsoft.com/office/powerpoint/2010/main" val="31594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412845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C00000"/>
                </a:solidFill>
                <a:latin typeface="Forte" panose="03060902040502070203" pitchFamily="66" charset="0"/>
              </a:rPr>
              <a:t>Abbiamo realizzato il sale con i colori della pace</a:t>
            </a:r>
            <a:endParaRPr lang="it-IT" sz="28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 rot="20583634">
            <a:off x="216750" y="734878"/>
            <a:ext cx="4985460" cy="223024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971">
            <a:off x="5263488" y="1207492"/>
            <a:ext cx="4012440" cy="30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56221" y="527714"/>
            <a:ext cx="8596668" cy="1320800"/>
          </a:xfrm>
        </p:spPr>
        <p:txBody>
          <a:bodyPr>
            <a:normAutofit/>
          </a:bodyPr>
          <a:lstStyle/>
          <a:p>
            <a:r>
              <a:rPr lang="it-IT" sz="54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Le prove della manifestazione teatrale</a:t>
            </a:r>
            <a:endParaRPr lang="it-IT" sz="5400" dirty="0">
              <a:solidFill>
                <a:srgbClr val="7030A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785">
            <a:off x="5277133" y="2761090"/>
            <a:ext cx="4088673" cy="306650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464">
            <a:off x="677334" y="2156346"/>
            <a:ext cx="3930555" cy="29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600" dirty="0" smtClean="0">
                <a:solidFill>
                  <a:schemeClr val="accent4">
                    <a:lumMod val="50000"/>
                  </a:schemeClr>
                </a:solidFill>
                <a:latin typeface="Curlz MT" panose="04040404050702020202" pitchFamily="82" charset="0"/>
              </a:rPr>
              <a:t>Prepariamo …</a:t>
            </a:r>
            <a:endParaRPr lang="it-IT" sz="6600" dirty="0">
              <a:solidFill>
                <a:schemeClr val="accent4">
                  <a:lumMod val="50000"/>
                </a:schemeClr>
              </a:solidFill>
              <a:latin typeface="Curlz MT" panose="04040404050702020202" pitchFamily="82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danze…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Gli inviti…</a:t>
            </a:r>
            <a:endParaRPr lang="it-IT" dirty="0"/>
          </a:p>
        </p:txBody>
      </p:sp>
      <p:pic>
        <p:nvPicPr>
          <p:cNvPr id="7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212505"/>
            <a:ext cx="4184650" cy="2353865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05" y="2822488"/>
            <a:ext cx="4181302" cy="3133898"/>
          </a:xfrm>
        </p:spPr>
      </p:pic>
    </p:spTree>
    <p:extLst>
      <p:ext uri="{BB962C8B-B14F-4D97-AF65-F5344CB8AC3E}">
        <p14:creationId xmlns:p14="http://schemas.microsoft.com/office/powerpoint/2010/main" val="24164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766" y="2555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it-IT" sz="8000" dirty="0" smtClean="0">
                <a:solidFill>
                  <a:srgbClr val="C00000"/>
                </a:solidFill>
                <a:latin typeface="Kunstler Script" panose="030304020206070D0D06" pitchFamily="66" charset="0"/>
              </a:rPr>
              <a:t>Il mondo che vorremmo</a:t>
            </a:r>
            <a:endParaRPr lang="it-IT" sz="8000" dirty="0">
              <a:solidFill>
                <a:srgbClr val="C00000"/>
              </a:solidFill>
              <a:latin typeface="Kunstler Script" panose="030304020206070D0D06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4" y="1251276"/>
            <a:ext cx="3384020" cy="203041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1844524"/>
            <a:ext cx="3340100" cy="20040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28409"/>
          <a:stretch/>
        </p:blipFill>
        <p:spPr>
          <a:xfrm>
            <a:off x="100040" y="3271550"/>
            <a:ext cx="3521061" cy="15977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14520" r="6945" b="1263"/>
          <a:stretch/>
        </p:blipFill>
        <p:spPr>
          <a:xfrm>
            <a:off x="5510375" y="4292600"/>
            <a:ext cx="3652059" cy="2171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0942" b="1"/>
          <a:stretch/>
        </p:blipFill>
        <p:spPr>
          <a:xfrm>
            <a:off x="-147316" y="4869307"/>
            <a:ext cx="3601716" cy="20029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9" r="14876"/>
          <a:stretch/>
        </p:blipFill>
        <p:spPr>
          <a:xfrm>
            <a:off x="4354226" y="1424086"/>
            <a:ext cx="1308100" cy="20658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1533" r="28000" b="31801"/>
          <a:stretch/>
        </p:blipFill>
        <p:spPr>
          <a:xfrm>
            <a:off x="4098641" y="3489953"/>
            <a:ext cx="1354130" cy="32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8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3518" r="3333" b="4074"/>
          <a:stretch/>
        </p:blipFill>
        <p:spPr>
          <a:xfrm>
            <a:off x="952500" y="711200"/>
            <a:ext cx="735299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9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27" y="490182"/>
            <a:ext cx="4267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7547" y="220137"/>
            <a:ext cx="3854528" cy="1278466"/>
          </a:xfrm>
        </p:spPr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</a:rPr>
              <a:t>Accadde…oggi</a:t>
            </a:r>
            <a:endParaRPr lang="it-IT" sz="36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001" y="1498603"/>
            <a:ext cx="4501620" cy="5359397"/>
          </a:xfrm>
        </p:spPr>
        <p:txBody>
          <a:bodyPr>
            <a:noAutofit/>
          </a:bodyPr>
          <a:lstStyle/>
          <a:p>
            <a:r>
              <a:rPr lang="it-IT" sz="2400" dirty="0" smtClean="0">
                <a:latin typeface="Monotype Corsiva" panose="03010101010201010101" pitchFamily="66" charset="0"/>
              </a:rPr>
              <a:t>Nonno Nicola abbiamo intervistato 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e…tante cose abbiamo imparato!!!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E allora giù a raffica interviste, foto e 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sondaggi, così siamo ora tutti un po’ più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 saggi…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Se tu qualcosa in più vuoi sapere…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«scorri» più giù, osserva e rifletti perché </a:t>
            </a:r>
          </a:p>
          <a:p>
            <a:r>
              <a:rPr lang="it-IT" sz="2400" dirty="0" smtClean="0">
                <a:latin typeface="Monotype Corsiva" panose="03010101010201010101" pitchFamily="66" charset="0"/>
              </a:rPr>
              <a:t>è cosa importante aver occhi aperti! </a:t>
            </a:r>
            <a:endParaRPr lang="it-IT" sz="2400" dirty="0">
              <a:latin typeface="Monotype Corsiva" panose="03010101010201010101" pitchFamily="66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5054">
            <a:off x="4774598" y="4263448"/>
            <a:ext cx="2878668" cy="2159001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383">
            <a:off x="6025551" y="254629"/>
            <a:ext cx="3381128" cy="2487948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6670">
            <a:off x="6966666" y="2803952"/>
            <a:ext cx="3193336" cy="17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8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airplan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571501"/>
            <a:ext cx="9144000" cy="2227262"/>
          </a:xfrm>
        </p:spPr>
        <p:txBody>
          <a:bodyPr>
            <a:noAutofit/>
          </a:bodyPr>
          <a:lstStyle/>
          <a:p>
            <a:pPr algn="ctr"/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DD 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ORTA DI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ATELLA       </a:t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it-IT" sz="2000" b="1" i="1" cap="all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sCUOLA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DELL’INFANZIA  “R.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AGAZZI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”</a:t>
            </a:r>
            <a: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A.S.2014/15</a:t>
            </a:r>
            <a: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</a:t>
            </a: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it-IT" sz="2000" b="1" i="1" cap="all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“</a:t>
            </a:r>
            <a:r>
              <a:rPr lang="it-IT" sz="2000" b="1" i="1" cap="all" dirty="0">
                <a:solidFill>
                  <a:srgbClr val="002060"/>
                </a:solidFill>
                <a:latin typeface="Monotype Corsiva" panose="03010101010201010101" pitchFamily="66" charset="0"/>
              </a:rPr>
              <a:t>NON VOGLIAMO LA GUERRA…SEMINIAMO LA PACE”</a:t>
            </a:r>
            <a:endParaRPr lang="it-IT" sz="20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2933700"/>
            <a:ext cx="9144000" cy="36703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33700"/>
            <a:ext cx="3994150" cy="3306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La vita è bella - colonna sonora del film di Benigni - musica di Nicola Piova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La vita è bella - colonna sonora del film di Benigni - musica di Nicola Piovan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0100" y="3124200"/>
            <a:ext cx="520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A11801"/>
                </a:solidFill>
                <a:latin typeface="Monotype Corsiva" panose="03010101010201010101" pitchFamily="66" charset="0"/>
              </a:rPr>
              <a:t>L’agricoltura e  l’alimentazione, ai tempi della guerra…si </a:t>
            </a:r>
            <a:r>
              <a:rPr lang="it-IT" sz="3200" dirty="0" smtClean="0">
                <a:solidFill>
                  <a:srgbClr val="A11801"/>
                </a:solidFill>
                <a:latin typeface="Monotype Corsiva" panose="03010101010201010101" pitchFamily="66" charset="0"/>
              </a:rPr>
              <a:t>basavano </a:t>
            </a:r>
            <a:r>
              <a:rPr lang="it-IT" sz="3200" dirty="0" smtClean="0">
                <a:solidFill>
                  <a:srgbClr val="A11801"/>
                </a:solidFill>
                <a:latin typeface="Monotype Corsiva" panose="03010101010201010101" pitchFamily="66" charset="0"/>
              </a:rPr>
              <a:t>sulla coltivazione del grano e delle patate</a:t>
            </a:r>
            <a:endParaRPr lang="it-IT" sz="3200" dirty="0">
              <a:solidFill>
                <a:srgbClr val="A1180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4400" dirty="0" smtClean="0">
                <a:solidFill>
                  <a:srgbClr val="002060"/>
                </a:solidFill>
                <a:latin typeface="Blackadder ITC" panose="04020505051007020D02" pitchFamily="82" charset="0"/>
              </a:rPr>
              <a:t>Ascoltiamo…</a:t>
            </a:r>
            <a:endParaRPr lang="it-IT" sz="4400" dirty="0">
              <a:solidFill>
                <a:srgbClr val="002060"/>
              </a:solidFill>
              <a:latin typeface="Blackadder ITC" panose="04020505051007020D02" pitchFamily="82" charset="0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17738"/>
            <a:ext cx="4184650" cy="3143399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4400" dirty="0" smtClean="0">
                <a:latin typeface="Blackadder ITC" panose="04020505051007020D02" pitchFamily="82" charset="0"/>
              </a:rPr>
              <a:t>Esperimenti-amo!!!</a:t>
            </a:r>
            <a:endParaRPr lang="it-IT" sz="4400" dirty="0">
              <a:latin typeface="Blackadder ITC" panose="04020505051007020D02" pitchFamily="82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82" y="2736850"/>
            <a:ext cx="2477949" cy="3305175"/>
          </a:xfrm>
        </p:spPr>
      </p:pic>
    </p:spTree>
    <p:extLst>
      <p:ext uri="{BB962C8B-B14F-4D97-AF65-F5344CB8AC3E}">
        <p14:creationId xmlns:p14="http://schemas.microsoft.com/office/powerpoint/2010/main" val="2582634829"/>
      </p:ext>
    </p:extLst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9800" y="88901"/>
            <a:ext cx="10414000" cy="160178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 smtClean="0">
                <a:latin typeface="Monotype Corsiva" panose="03010101010201010101" pitchFamily="66" charset="0"/>
              </a:rPr>
              <a:t/>
            </a:r>
            <a:br>
              <a:rPr lang="it-IT" sz="4000" dirty="0" smtClean="0">
                <a:latin typeface="Monotype Corsiva" panose="03010101010201010101" pitchFamily="66" charset="0"/>
              </a:rPr>
            </a:br>
            <a:r>
              <a:rPr lang="it-IT" sz="4000" dirty="0">
                <a:latin typeface="Monotype Corsiva" panose="03010101010201010101" pitchFamily="66" charset="0"/>
              </a:rPr>
              <a:t/>
            </a:r>
            <a:br>
              <a:rPr lang="it-IT" sz="4000" dirty="0">
                <a:latin typeface="Monotype Corsiva" panose="03010101010201010101" pitchFamily="66" charset="0"/>
              </a:rPr>
            </a:br>
            <a:r>
              <a:rPr lang="it-IT" sz="4000" dirty="0" smtClean="0">
                <a:solidFill>
                  <a:srgbClr val="A11801"/>
                </a:solidFill>
                <a:latin typeface="Monotype Corsiva" panose="03010101010201010101" pitchFamily="66" charset="0"/>
              </a:rPr>
              <a:t>La  patata  è  un  «fusto»</a:t>
            </a:r>
            <a:r>
              <a:rPr lang="it-IT" sz="4000" dirty="0" smtClean="0">
                <a:latin typeface="Monotype Corsiva" panose="03010101010201010101" pitchFamily="66" charset="0"/>
              </a:rPr>
              <a:t/>
            </a:r>
            <a:br>
              <a:rPr lang="it-IT" sz="4000" dirty="0" smtClean="0">
                <a:latin typeface="Monotype Corsiva" panose="03010101010201010101" pitchFamily="66" charset="0"/>
              </a:rPr>
            </a:br>
            <a:endParaRPr lang="it-IT" sz="4000" dirty="0">
              <a:latin typeface="Monotype Corsiva" panose="03010101010201010101" pitchFamily="66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  <p:sp>
        <p:nvSpPr>
          <p:cNvPr id="5" name="Rettangolo 4"/>
          <p:cNvSpPr/>
          <p:nvPr/>
        </p:nvSpPr>
        <p:spPr>
          <a:xfrm>
            <a:off x="1092201" y="88901"/>
            <a:ext cx="79934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Laboratorio</a:t>
            </a:r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it-IT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scientifico</a:t>
            </a:r>
            <a:endParaRPr lang="it-IT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70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5788" y="178709"/>
            <a:ext cx="8596668" cy="1320800"/>
          </a:xfrm>
        </p:spPr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002060"/>
                </a:solidFill>
                <a:latin typeface="Curlz MT" panose="04040404050702020202" pitchFamily="82" charset="0"/>
              </a:rPr>
              <a:t>Rappresentiamo la nostra esperienza</a:t>
            </a:r>
            <a:endParaRPr lang="it-IT" sz="4400" b="1" dirty="0">
              <a:solidFill>
                <a:srgbClr val="002060"/>
              </a:solidFill>
              <a:latin typeface="Curlz MT" panose="04040404050702020202" pitchFamily="82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43">
            <a:off x="1374864" y="1319263"/>
            <a:ext cx="3337259" cy="250294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212">
            <a:off x="5929036" y="1493644"/>
            <a:ext cx="3030427" cy="2272821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" y="4069800"/>
            <a:ext cx="3407518" cy="25556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80" y="4069800"/>
            <a:ext cx="3446456" cy="25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33981"/>
      </p:ext>
    </p:extLst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5745" y="26984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it-IT" sz="4400" dirty="0" smtClean="0">
                <a:solidFill>
                  <a:schemeClr val="accent4">
                    <a:lumMod val="50000"/>
                  </a:schemeClr>
                </a:solidFill>
                <a:latin typeface="Blackadder ITC" panose="04020505051007020D02" pitchFamily="82" charset="0"/>
              </a:rPr>
              <a:t>La patata con le radici, il fusto e la chioma…</a:t>
            </a:r>
            <a:br>
              <a:rPr lang="it-IT" sz="4400" dirty="0" smtClean="0">
                <a:solidFill>
                  <a:schemeClr val="accent4">
                    <a:lumMod val="50000"/>
                  </a:schemeClr>
                </a:solidFill>
                <a:latin typeface="Blackadder ITC" panose="04020505051007020D02" pitchFamily="82" charset="0"/>
              </a:rPr>
            </a:br>
            <a:r>
              <a:rPr lang="it-IT" sz="4400" dirty="0" smtClean="0">
                <a:solidFill>
                  <a:schemeClr val="accent4">
                    <a:lumMod val="50000"/>
                  </a:schemeClr>
                </a:solidFill>
                <a:latin typeface="Blackadder ITC" panose="04020505051007020D02" pitchFamily="82" charset="0"/>
              </a:rPr>
              <a:t>è un vero e proprio </a:t>
            </a:r>
            <a:r>
              <a:rPr lang="it-IT" sz="4400" u="sng" dirty="0" smtClean="0">
                <a:solidFill>
                  <a:schemeClr val="accent4">
                    <a:lumMod val="50000"/>
                  </a:schemeClr>
                </a:solidFill>
                <a:latin typeface="Blackadder ITC" panose="04020505051007020D02" pitchFamily="82" charset="0"/>
              </a:rPr>
              <a:t>albero</a:t>
            </a:r>
            <a:r>
              <a:rPr lang="it-IT" sz="4400" dirty="0" smtClean="0">
                <a:solidFill>
                  <a:schemeClr val="accent4">
                    <a:lumMod val="50000"/>
                  </a:schemeClr>
                </a:solidFill>
                <a:latin typeface="Blackadder ITC" panose="04020505051007020D02" pitchFamily="82" charset="0"/>
              </a:rPr>
              <a:t>!!!</a:t>
            </a:r>
            <a:endParaRPr lang="it-IT" sz="4400" dirty="0">
              <a:solidFill>
                <a:schemeClr val="accent4">
                  <a:lumMod val="50000"/>
                </a:schemeClr>
              </a:solidFill>
              <a:latin typeface="Blackadder ITC" panose="04020505051007020D02" pitchFamily="82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983"/>
            <a:ext cx="4724175" cy="3543131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990">
            <a:off x="5070768" y="2330846"/>
            <a:ext cx="5097616" cy="3823212"/>
          </a:xfrm>
        </p:spPr>
      </p:pic>
    </p:spTree>
    <p:extLst>
      <p:ext uri="{BB962C8B-B14F-4D97-AF65-F5344CB8AC3E}">
        <p14:creationId xmlns:p14="http://schemas.microsoft.com/office/powerpoint/2010/main" val="8843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14:flythroug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274002" cy="1943100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solidFill>
                  <a:schemeClr val="tx1"/>
                </a:solidFill>
                <a:latin typeface="French Script MT" panose="03020402040607040605" pitchFamily="66" charset="0"/>
              </a:rPr>
              <a:t>Il grano, come le patate, era indispensabile </a:t>
            </a:r>
            <a:br>
              <a:rPr lang="it-IT" sz="4800" dirty="0" smtClean="0">
                <a:solidFill>
                  <a:schemeClr val="tx1"/>
                </a:solidFill>
                <a:latin typeface="French Script MT" panose="03020402040607040605" pitchFamily="66" charset="0"/>
              </a:rPr>
            </a:br>
            <a:r>
              <a:rPr lang="it-IT" sz="4800" dirty="0" smtClean="0">
                <a:solidFill>
                  <a:schemeClr val="tx1"/>
                </a:solidFill>
                <a:latin typeface="French Script MT" panose="03020402040607040605" pitchFamily="66" charset="0"/>
              </a:rPr>
              <a:t>per la sopravvivenza.</a:t>
            </a:r>
            <a:endParaRPr lang="it-IT" sz="4800" dirty="0">
              <a:solidFill>
                <a:schemeClr val="tx1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7" y="1985623"/>
            <a:ext cx="5734788" cy="3733800"/>
          </a:xfrm>
        </p:spPr>
      </p:pic>
      <p:pic>
        <p:nvPicPr>
          <p:cNvPr id="7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05" y="3671094"/>
            <a:ext cx="3047206" cy="3047206"/>
          </a:xfrm>
        </p:spPr>
      </p:pic>
    </p:spTree>
    <p:extLst>
      <p:ext uri="{BB962C8B-B14F-4D97-AF65-F5344CB8AC3E}">
        <p14:creationId xmlns:p14="http://schemas.microsoft.com/office/powerpoint/2010/main" val="21611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erris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900" y="5816600"/>
            <a:ext cx="3238500" cy="863994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9900" y="514924"/>
            <a:ext cx="4061962" cy="4369192"/>
          </a:xfrm>
        </p:spPr>
        <p:txBody>
          <a:bodyPr>
            <a:noAutofit/>
          </a:bodyPr>
          <a:lstStyle/>
          <a:p>
            <a:r>
              <a:rPr lang="it-IT" sz="4800" dirty="0">
                <a:solidFill>
                  <a:schemeClr val="tx1"/>
                </a:solidFill>
                <a:latin typeface="French Script MT" panose="03020402040607040605" pitchFamily="66" charset="0"/>
              </a:rPr>
              <a:t>Con la farina e l’acqua abbiamo </a:t>
            </a:r>
            <a:r>
              <a:rPr lang="it-IT" sz="4800" dirty="0" smtClean="0">
                <a:solidFill>
                  <a:schemeClr val="tx1"/>
                </a:solidFill>
                <a:latin typeface="French Script MT" panose="03020402040607040605" pitchFamily="66" charset="0"/>
              </a:rPr>
              <a:t>pasticciato,</a:t>
            </a:r>
            <a:r>
              <a:rPr lang="it-IT" sz="4800" dirty="0">
                <a:solidFill>
                  <a:schemeClr val="tx1"/>
                </a:solidFill>
                <a:latin typeface="French Script MT" panose="03020402040607040605" pitchFamily="66" charset="0"/>
              </a:rPr>
              <a:t/>
            </a:r>
            <a:br>
              <a:rPr lang="it-IT" sz="4800" dirty="0">
                <a:solidFill>
                  <a:schemeClr val="tx1"/>
                </a:solidFill>
                <a:latin typeface="French Script MT" panose="03020402040607040605" pitchFamily="66" charset="0"/>
              </a:rPr>
            </a:br>
            <a:r>
              <a:rPr lang="it-IT" sz="4800" dirty="0">
                <a:solidFill>
                  <a:schemeClr val="tx1"/>
                </a:solidFill>
                <a:latin typeface="French Script MT" panose="03020402040607040605" pitchFamily="66" charset="0"/>
              </a:rPr>
              <a:t>un morbido impasto preparato,</a:t>
            </a:r>
            <a:br>
              <a:rPr lang="it-IT" sz="4800" dirty="0">
                <a:solidFill>
                  <a:schemeClr val="tx1"/>
                </a:solidFill>
                <a:latin typeface="French Script MT" panose="03020402040607040605" pitchFamily="66" charset="0"/>
              </a:rPr>
            </a:br>
            <a:r>
              <a:rPr lang="it-IT" sz="4800" dirty="0">
                <a:solidFill>
                  <a:schemeClr val="tx1"/>
                </a:solidFill>
                <a:latin typeface="French Script MT" panose="03020402040607040605" pitchFamily="66" charset="0"/>
              </a:rPr>
              <a:t> cucinato e…assaggiato!!!</a:t>
            </a:r>
            <a:endParaRPr lang="it-IT" sz="48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5" r="1303"/>
          <a:stretch/>
        </p:blipFill>
        <p:spPr>
          <a:xfrm>
            <a:off x="3808413" y="5290029"/>
            <a:ext cx="4513262" cy="13102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t="15881" r="16490" b="31604"/>
          <a:stretch/>
        </p:blipFill>
        <p:spPr>
          <a:xfrm>
            <a:off x="6857256" y="109011"/>
            <a:ext cx="2413744" cy="23352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5" t="12592" r="14861" b="31296"/>
          <a:stretch/>
        </p:blipFill>
        <p:spPr>
          <a:xfrm>
            <a:off x="3708400" y="109011"/>
            <a:ext cx="2497986" cy="212609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9445" r="11250" b="14999"/>
          <a:stretch/>
        </p:blipFill>
        <p:spPr>
          <a:xfrm>
            <a:off x="4531862" y="2539819"/>
            <a:ext cx="3304038" cy="25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9318" y="609599"/>
            <a:ext cx="6256482" cy="647701"/>
          </a:xfrm>
        </p:spPr>
        <p:txBody>
          <a:bodyPr>
            <a:noAutofit/>
          </a:bodyPr>
          <a:lstStyle/>
          <a:p>
            <a:endParaRPr lang="it-IT" sz="2800" dirty="0">
              <a:solidFill>
                <a:schemeClr val="tx1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0" r="18444"/>
          <a:stretch/>
        </p:blipFill>
        <p:spPr>
          <a:xfrm rot="21335622">
            <a:off x="223495" y="535115"/>
            <a:ext cx="2958198" cy="1943167"/>
          </a:xfrm>
        </p:spPr>
      </p:pic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261">
            <a:off x="3100912" y="2219319"/>
            <a:ext cx="2784475" cy="2088356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23321" r="23193" b="28799"/>
          <a:stretch/>
        </p:blipFill>
        <p:spPr>
          <a:xfrm rot="587003">
            <a:off x="407007" y="3814522"/>
            <a:ext cx="2591174" cy="19560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1">
            <a:off x="3887786" y="4820925"/>
            <a:ext cx="2451100" cy="18383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4444" r="26111" b="31666"/>
          <a:stretch/>
        </p:blipFill>
        <p:spPr>
          <a:xfrm>
            <a:off x="5838622" y="689627"/>
            <a:ext cx="2666714" cy="18661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2" t="20740" r="23194" b="32963"/>
          <a:stretch/>
        </p:blipFill>
        <p:spPr>
          <a:xfrm rot="1078956">
            <a:off x="6540848" y="3147050"/>
            <a:ext cx="2291601" cy="2017255"/>
          </a:xfrm>
          <a:prstGeom prst="rect">
            <a:avLst/>
          </a:prstGeom>
        </p:spPr>
      </p:pic>
      <p:pic>
        <p:nvPicPr>
          <p:cNvPr id="11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32" y="6672036"/>
            <a:ext cx="185964" cy="185964"/>
          </a:xfr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5" r="1303"/>
          <a:stretch/>
        </p:blipFill>
        <p:spPr>
          <a:xfrm flipH="1">
            <a:off x="1645212" y="505447"/>
            <a:ext cx="369511" cy="1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408</TotalTime>
  <Words>210</Words>
  <Application>Microsoft Office PowerPoint</Application>
  <PresentationFormat>Widescreen</PresentationFormat>
  <Paragraphs>31</Paragraphs>
  <Slides>20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6" baseType="lpstr">
      <vt:lpstr>BatangChe</vt:lpstr>
      <vt:lpstr>Arial</vt:lpstr>
      <vt:lpstr>Baskerville Old Face</vt:lpstr>
      <vt:lpstr>Blackadder ITC</vt:lpstr>
      <vt:lpstr>Bradley Hand ITC</vt:lpstr>
      <vt:lpstr>Calibri</vt:lpstr>
      <vt:lpstr>Curlz MT</vt:lpstr>
      <vt:lpstr>Forte</vt:lpstr>
      <vt:lpstr>Freestyle Script</vt:lpstr>
      <vt:lpstr>French Script MT</vt:lpstr>
      <vt:lpstr>Gabriola</vt:lpstr>
      <vt:lpstr>Kunstler Script</vt:lpstr>
      <vt:lpstr>Monotype Corsiva</vt:lpstr>
      <vt:lpstr>Trebuchet MS</vt:lpstr>
      <vt:lpstr>Wingdings 3</vt:lpstr>
      <vt:lpstr>Sfaccettatura</vt:lpstr>
      <vt:lpstr>DD ORTA DI ATELLA         «sCUOLA DELL’INFANZIA  “R. AGAZZI”       A.S.2014/15               “NON VOGLIAMO LA GUERRA…SEMINIAMO LA PACE”</vt:lpstr>
      <vt:lpstr>Accadde…oggi</vt:lpstr>
      <vt:lpstr>L’agricoltura e  l’alimentazione, ai tempi della guerra…si basavano sulla coltivazione del grano e delle patate</vt:lpstr>
      <vt:lpstr>  La  patata  è  un  «fusto» </vt:lpstr>
      <vt:lpstr>Rappresentiamo la nostra esperienza</vt:lpstr>
      <vt:lpstr>La patata con le radici, il fusto e la chioma… è un vero e proprio albero!!!</vt:lpstr>
      <vt:lpstr>Il grano, come le patate, era indispensabile  per la sopravvivenza.</vt:lpstr>
      <vt:lpstr>Presentazione standard di PowerPoint</vt:lpstr>
      <vt:lpstr>Presentazione standard di PowerPoint</vt:lpstr>
      <vt:lpstr>I bambini ai tempi della guerra, giocavano così</vt:lpstr>
      <vt:lpstr>Le storie più belle</vt:lpstr>
      <vt:lpstr>Presentazione standard di PowerPoint</vt:lpstr>
      <vt:lpstr>Colui che ha combattuto la guerra senza armi</vt:lpstr>
      <vt:lpstr>Abbiamo realizzato il sale con i colori della pace</vt:lpstr>
      <vt:lpstr>Le prove della manifestazione teatrale</vt:lpstr>
      <vt:lpstr>Prepariamo …</vt:lpstr>
      <vt:lpstr>Il mondo che vorremmo</vt:lpstr>
      <vt:lpstr>Presentazione standard di PowerPoint</vt:lpstr>
      <vt:lpstr>Presentazione standard di PowerPoint</vt:lpstr>
      <vt:lpstr>DD ORTA DI ATELLA         «sCUOLA DELL’INFANZIA  “R. AGAZZI”       A.S.2014/15               “NON VOGLIAMO LA GUERRA…SEMINIAMO LA PACE”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PcWork</dc:creator>
  <cp:lastModifiedBy>PcWork</cp:lastModifiedBy>
  <cp:revision>77</cp:revision>
  <dcterms:created xsi:type="dcterms:W3CDTF">2015-05-12T14:25:17Z</dcterms:created>
  <dcterms:modified xsi:type="dcterms:W3CDTF">2015-05-22T23:49:38Z</dcterms:modified>
</cp:coreProperties>
</file>